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334" r:id="rId6"/>
  </p:sldIdLst>
  <p:sldSz cx="9906000" cy="6858000" type="A4"/>
  <p:notesSz cx="7315200" cy="96012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7">
          <p15:clr>
            <a:srgbClr val="A4A3A4"/>
          </p15:clr>
        </p15:guide>
        <p15:guide id="2" pos="15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3F3E"/>
    <a:srgbClr val="FF0000"/>
    <a:srgbClr val="FFFFFF"/>
    <a:srgbClr val="F20000"/>
    <a:srgbClr val="FF0505"/>
    <a:srgbClr val="CBCBCB"/>
    <a:srgbClr val="D37172"/>
    <a:srgbClr val="C9413F"/>
    <a:srgbClr val="AD9F9E"/>
    <a:srgbClr val="E8BC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2354" autoAdjust="0"/>
  </p:normalViewPr>
  <p:slideViewPr>
    <p:cSldViewPr snapToGrid="0">
      <p:cViewPr>
        <p:scale>
          <a:sx n="75" d="100"/>
          <a:sy n="75" d="100"/>
        </p:scale>
        <p:origin x="1488" y="211"/>
      </p:cViewPr>
      <p:guideLst>
        <p:guide orient="horz" pos="697"/>
        <p:guide pos="15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102" y="102"/>
      </p:cViewPr>
      <p:guideLst>
        <p:guide orient="horz" pos="3024"/>
        <p:guide pos="230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165" cy="48013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144293" y="1"/>
            <a:ext cx="3169165" cy="48013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pPr>
              <a:defRPr/>
            </a:pPr>
            <a:fld id="{371BE223-FFDE-4E33-A714-A7B99A3EF488}" type="datetimeFigureOut">
              <a:rPr lang="fr-FR"/>
              <a:pPr>
                <a:defRPr/>
              </a:pPr>
              <a:t>16/08/2019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119519"/>
            <a:ext cx="3169165" cy="48013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144293" y="9119519"/>
            <a:ext cx="3169165" cy="48013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pPr>
              <a:defRPr/>
            </a:pPr>
            <a:fld id="{FE47186C-0205-488C-9D97-139EBA00E4A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99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70907" cy="48013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142554" y="1"/>
            <a:ext cx="3170906" cy="48013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A3A8273-58D4-422E-8227-9255F7B1786B}" type="datetimeFigureOut">
              <a:rPr lang="fr-FR"/>
              <a:pPr>
                <a:defRPr/>
              </a:pPr>
              <a:t>16/08/2019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720725"/>
            <a:ext cx="520065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31346" y="4560531"/>
            <a:ext cx="5852509" cy="4321235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19519"/>
            <a:ext cx="3170907" cy="48013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142554" y="9119519"/>
            <a:ext cx="3170906" cy="48013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F5482FF-800C-4AC6-B84E-46C21AD56D1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1450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99"/>
          <p:cNvSpPr>
            <a:spLocks noChangeArrowheads="1"/>
          </p:cNvSpPr>
          <p:nvPr userDrawn="1"/>
        </p:nvSpPr>
        <p:spPr bwMode="auto">
          <a:xfrm>
            <a:off x="3913188" y="6642100"/>
            <a:ext cx="24288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A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Copyright reserved - Document non-contractual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/>
          <p:cNvCxnSpPr/>
          <p:nvPr userDrawn="1"/>
        </p:nvCxnSpPr>
        <p:spPr>
          <a:xfrm>
            <a:off x="8229600" y="6858000"/>
            <a:ext cx="1535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2"/>
          <p:cNvSpPr>
            <a:spLocks noChangeArrowheads="1"/>
          </p:cNvSpPr>
          <p:nvPr userDrawn="1"/>
        </p:nvSpPr>
        <p:spPr bwMode="auto">
          <a:xfrm>
            <a:off x="0" y="2801938"/>
            <a:ext cx="4344988" cy="630237"/>
          </a:xfrm>
          <a:custGeom>
            <a:avLst/>
            <a:gdLst>
              <a:gd name="T0" fmla="*/ 0 w 4344988"/>
              <a:gd name="T1" fmla="*/ 20125 h 682999"/>
              <a:gd name="T2" fmla="*/ 4344988 w 4344988"/>
              <a:gd name="T3" fmla="*/ 0 h 682999"/>
              <a:gd name="T4" fmla="*/ 3992557 w 4344988"/>
              <a:gd name="T5" fmla="*/ 535907 h 682999"/>
              <a:gd name="T6" fmla="*/ 0 w 4344988"/>
              <a:gd name="T7" fmla="*/ 533318 h 682999"/>
              <a:gd name="T8" fmla="*/ 0 w 4344988"/>
              <a:gd name="T9" fmla="*/ 20125 h 6829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344988"/>
              <a:gd name="T16" fmla="*/ 0 h 682999"/>
              <a:gd name="T17" fmla="*/ 4344988 w 4344988"/>
              <a:gd name="T18" fmla="*/ 682999 h 6829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344988" h="682999">
                <a:moveTo>
                  <a:pt x="0" y="25649"/>
                </a:moveTo>
                <a:lnTo>
                  <a:pt x="4344988" y="0"/>
                </a:lnTo>
                <a:lnTo>
                  <a:pt x="3992563" y="682999"/>
                </a:lnTo>
                <a:lnTo>
                  <a:pt x="0" y="679699"/>
                </a:lnTo>
                <a:lnTo>
                  <a:pt x="0" y="25649"/>
                </a:lnTo>
                <a:close/>
              </a:path>
            </a:pathLst>
          </a:custGeom>
          <a:solidFill>
            <a:srgbClr val="FFFFFF">
              <a:alpha val="56862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" y="6504409"/>
            <a:ext cx="344996" cy="228560"/>
          </a:xfrm>
          <a:prstGeom prst="rect">
            <a:avLst/>
          </a:prstGeom>
        </p:spPr>
      </p:pic>
      <p:sp>
        <p:nvSpPr>
          <p:cNvPr id="12" name="Rectangle 4099"/>
          <p:cNvSpPr>
            <a:spLocks noChangeArrowheads="1"/>
          </p:cNvSpPr>
          <p:nvPr userDrawn="1"/>
        </p:nvSpPr>
        <p:spPr bwMode="auto">
          <a:xfrm>
            <a:off x="432859" y="6472535"/>
            <a:ext cx="31099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noProof="0" dirty="0" smtClean="0">
                <a:solidFill>
                  <a:srgbClr val="5F5F5F"/>
                </a:solidFill>
              </a:rPr>
              <a:t>Access</a:t>
            </a:r>
            <a:r>
              <a:rPr lang="fr-FR" sz="800" b="1" baseline="0" noProof="0" dirty="0" smtClean="0">
                <a:solidFill>
                  <a:srgbClr val="5F5F5F"/>
                </a:solidFill>
              </a:rPr>
              <a:t> </a:t>
            </a:r>
            <a:r>
              <a:rPr lang="fr-FR" sz="800" b="1" baseline="0" noProof="0" dirty="0" err="1" smtClean="0">
                <a:solidFill>
                  <a:srgbClr val="5F5F5F"/>
                </a:solidFill>
              </a:rPr>
              <a:t>controlled</a:t>
            </a:r>
            <a:r>
              <a:rPr lang="fr-FR" sz="800" b="1" baseline="0" noProof="0" dirty="0" smtClean="0">
                <a:solidFill>
                  <a:srgbClr val="5F5F5F"/>
                </a:solidFill>
              </a:rPr>
              <a:t>… Future </a:t>
            </a:r>
            <a:r>
              <a:rPr lang="fr-FR" sz="800" b="1" baseline="0" noProof="0" dirty="0" err="1" smtClean="0">
                <a:solidFill>
                  <a:srgbClr val="5F5F5F"/>
                </a:solidFill>
              </a:rPr>
              <a:t>secured</a:t>
            </a:r>
            <a:endParaRPr lang="fr-FR" sz="800" b="1" noProof="0" dirty="0" smtClean="0">
              <a:solidFill>
                <a:srgbClr val="5F5F5F"/>
              </a:solidFill>
            </a:endParaRPr>
          </a:p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800" dirty="0" smtClean="0">
                <a:solidFill>
                  <a:srgbClr val="5F5F5F"/>
                </a:solidFill>
              </a:rPr>
              <a:t>02-2017 - page </a:t>
            </a:r>
            <a:fld id="{A80C00FB-07B4-419B-A306-3291D86B6A86}" type="slidenum">
              <a:rPr lang="fr-FR" sz="800" smtClean="0">
                <a:solidFill>
                  <a:srgbClr val="5F5F5F"/>
                </a:solidFill>
              </a:rPr>
              <a:pPr marL="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fr-FR" sz="800" dirty="0" smtClean="0">
              <a:solidFill>
                <a:srgbClr val="5F5F5F"/>
              </a:solidFill>
            </a:endParaRPr>
          </a:p>
          <a:p>
            <a:pPr lvl="1">
              <a:defRPr/>
            </a:pPr>
            <a:endParaRPr lang="fr-FR" sz="800" noProof="0" dirty="0">
              <a:solidFill>
                <a:srgbClr val="5F5F5F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480"/>
          <a:stretch/>
        </p:blipFill>
        <p:spPr>
          <a:xfrm>
            <a:off x="7439025" y="233833"/>
            <a:ext cx="2190750" cy="4906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4011" r:id="rId2"/>
    <p:sldLayoutId id="2147484012" r:id="rId3"/>
    <p:sldLayoutId id="2147484013" r:id="rId4"/>
    <p:sldLayoutId id="2147484014" r:id="rId5"/>
    <p:sldLayoutId id="2147484020" r:id="rId6"/>
    <p:sldLayoutId id="2147484021" r:id="rId7"/>
    <p:sldLayoutId id="2147484015" r:id="rId8"/>
    <p:sldLayoutId id="2147484016" r:id="rId9"/>
    <p:sldLayoutId id="2147484017" r:id="rId10"/>
    <p:sldLayoutId id="2147484018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image" Target="../media/image13.png"/><Relationship Id="rId17" Type="http://schemas.openxmlformats.org/officeDocument/2006/relationships/image" Target="../media/image18.jpeg"/><Relationship Id="rId2" Type="http://schemas.openxmlformats.org/officeDocument/2006/relationships/image" Target="../media/image3.pn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png"/><Relationship Id="rId1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2234" y="973138"/>
            <a:ext cx="9689466" cy="5472112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8" name="Forme 17"/>
          <p:cNvSpPr/>
          <p:nvPr/>
        </p:nvSpPr>
        <p:spPr>
          <a:xfrm>
            <a:off x="167142" y="973136"/>
            <a:ext cx="9624558" cy="5420118"/>
          </a:xfrm>
          <a:prstGeom prst="swooshArrow">
            <a:avLst>
              <a:gd name="adj1" fmla="val 25000"/>
              <a:gd name="adj2" fmla="val 25000"/>
            </a:avLst>
          </a:prstGeom>
          <a:solidFill>
            <a:srgbClr val="CBCBCB">
              <a:alpha val="20000"/>
            </a:srgbClr>
          </a:solidFill>
        </p:spPr>
        <p:style>
          <a:lnRef idx="0">
            <a:schemeClr val="dk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34" name="Tableau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833102"/>
              </p:ext>
            </p:extLst>
          </p:nvPr>
        </p:nvGraphicFramePr>
        <p:xfrm>
          <a:off x="118996" y="1047820"/>
          <a:ext cx="9672702" cy="5427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563"/>
                <a:gridCol w="2816601"/>
                <a:gridCol w="1412240"/>
                <a:gridCol w="1350865"/>
                <a:gridCol w="1315617"/>
                <a:gridCol w="1384816"/>
              </a:tblGrid>
              <a:tr h="1985918">
                <a:tc>
                  <a:txBody>
                    <a:bodyPr/>
                    <a:lstStyle/>
                    <a:p>
                      <a:endParaRPr lang="fr-BE" dirty="0" smtClean="0"/>
                    </a:p>
                    <a:p>
                      <a:endParaRPr lang="fr-BE" dirty="0" smtClean="0"/>
                    </a:p>
                    <a:p>
                      <a:endParaRPr lang="fr-BE" dirty="0" smtClean="0"/>
                    </a:p>
                    <a:p>
                      <a:endParaRPr lang="fr-BE" dirty="0" smtClean="0"/>
                    </a:p>
                    <a:p>
                      <a:endParaRPr lang="fr-BE" dirty="0" smtClean="0"/>
                    </a:p>
                    <a:p>
                      <a:endParaRPr lang="fr-BE" dirty="0" smtClean="0"/>
                    </a:p>
                    <a:p>
                      <a:endParaRPr lang="fr-BE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29442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8713">
                <a:tc>
                  <a:txBody>
                    <a:bodyPr/>
                    <a:lstStyle/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r>
                        <a:rPr lang="fr-BE" sz="1200" dirty="0" err="1" smtClean="0"/>
                        <a:t>Tripod</a:t>
                      </a:r>
                      <a:r>
                        <a:rPr lang="fr-BE" sz="1200" dirty="0" smtClean="0"/>
                        <a:t> Turnstile</a:t>
                      </a:r>
                    </a:p>
                    <a:p>
                      <a:pPr algn="ctr"/>
                      <a:r>
                        <a:rPr lang="fr-BE" sz="1200" dirty="0" smtClean="0"/>
                        <a:t>Swing </a:t>
                      </a:r>
                      <a:r>
                        <a:rPr lang="fr-BE" sz="1200" dirty="0" err="1" smtClean="0"/>
                        <a:t>Gate</a:t>
                      </a:r>
                      <a:endParaRPr lang="fr-BE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endParaRPr lang="fr-BE" sz="1200" dirty="0" smtClean="0"/>
                    </a:p>
                    <a:p>
                      <a:pPr algn="ctr"/>
                      <a:r>
                        <a:rPr lang="fr-BE" sz="1200" dirty="0" smtClean="0"/>
                        <a:t>Slide </a:t>
                      </a:r>
                      <a:r>
                        <a:rPr lang="fr-BE" sz="1200" dirty="0" err="1" smtClean="0"/>
                        <a:t>Speedgate</a:t>
                      </a:r>
                      <a:endParaRPr lang="fr-B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 smtClean="0"/>
                        <a:t>Full </a:t>
                      </a:r>
                      <a:r>
                        <a:rPr lang="fr-BE" sz="1200" dirty="0" err="1" smtClean="0"/>
                        <a:t>Height</a:t>
                      </a:r>
                      <a:r>
                        <a:rPr lang="fr-BE" sz="1200" dirty="0" smtClean="0"/>
                        <a:t> Turnstile</a:t>
                      </a:r>
                      <a:endParaRPr lang="fr-B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 smtClean="0"/>
                        <a:t>Revolving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 smtClean="0"/>
                        <a:t>Security </a:t>
                      </a:r>
                      <a:r>
                        <a:rPr lang="fr-BE" sz="1200" dirty="0" err="1" smtClean="0"/>
                        <a:t>Door</a:t>
                      </a:r>
                      <a:endParaRPr lang="fr-B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200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200" dirty="0" smtClean="0"/>
                        <a:t>Security </a:t>
                      </a:r>
                      <a:r>
                        <a:rPr lang="fr-BE" sz="1200" dirty="0" err="1" smtClean="0"/>
                        <a:t>Door</a:t>
                      </a:r>
                      <a:endParaRPr lang="fr-BE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68043" y="141554"/>
            <a:ext cx="287655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39" rIns="91439">
            <a:spAutoFit/>
          </a:bodyPr>
          <a:lstStyle/>
          <a:p>
            <a:pPr algn="r" eaLnBrk="0" hangingPunct="0">
              <a:buFont typeface="Wingdings" pitchFamily="2" charset="2"/>
              <a:buNone/>
            </a:pPr>
            <a:r>
              <a:rPr lang="en-US" sz="2000" b="1" dirty="0" smtClean="0">
                <a:solidFill>
                  <a:srgbClr val="5F5F5F"/>
                </a:solidFill>
                <a:cs typeface="Arial" charset="0"/>
              </a:rPr>
              <a:t>Pedestrian Products</a:t>
            </a:r>
            <a:endParaRPr lang="en-US" sz="2000" b="1" dirty="0">
              <a:solidFill>
                <a:srgbClr val="5F5F5F"/>
              </a:solidFill>
              <a:cs typeface="Arial" charset="0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102235" y="6445250"/>
            <a:ext cx="9689465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V="1">
            <a:off x="103823" y="973138"/>
            <a:ext cx="0" cy="54721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8" name="ZoneTexte 7"/>
          <p:cNvSpPr txBox="1"/>
          <p:nvPr/>
        </p:nvSpPr>
        <p:spPr>
          <a:xfrm flipH="1">
            <a:off x="8972297" y="6504633"/>
            <a:ext cx="9641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n w="0"/>
                <a:solidFill>
                  <a:schemeClr val="bg1"/>
                </a:solidFill>
              </a:rPr>
              <a:t>Security</a:t>
            </a:r>
            <a:endParaRPr lang="en-US" sz="1400" dirty="0">
              <a:ln w="0"/>
              <a:solidFill>
                <a:schemeClr val="bg1"/>
              </a:solidFill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4426" y="3149298"/>
            <a:ext cx="1245585" cy="272375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6" t="10897" r="21500" b="8661"/>
          <a:stretch/>
        </p:blipFill>
        <p:spPr>
          <a:xfrm>
            <a:off x="471886" y="4333303"/>
            <a:ext cx="1072469" cy="808378"/>
          </a:xfrm>
          <a:prstGeom prst="rect">
            <a:avLst/>
          </a:prstGeom>
        </p:spPr>
      </p:pic>
      <p:sp>
        <p:nvSpPr>
          <p:cNvPr id="21" name="ZoneTexte 20"/>
          <p:cNvSpPr txBox="1"/>
          <p:nvPr/>
        </p:nvSpPr>
        <p:spPr>
          <a:xfrm flipH="1">
            <a:off x="211443" y="5210072"/>
            <a:ext cx="9445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Reliable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Robust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Efficient</a:t>
            </a:r>
            <a:endParaRPr lang="en-US" sz="1000" i="1" dirty="0">
              <a:ln w="0"/>
              <a:solidFill>
                <a:schemeClr val="bg2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745" y="1128553"/>
            <a:ext cx="1461225" cy="3519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7368" y="973135"/>
            <a:ext cx="1553449" cy="37411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27" t="46667" r="34989" b="47092"/>
          <a:stretch/>
        </p:blipFill>
        <p:spPr>
          <a:xfrm>
            <a:off x="108639" y="2796509"/>
            <a:ext cx="940406" cy="28935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635" y="1160190"/>
            <a:ext cx="1708954" cy="170895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4468" y="1591442"/>
            <a:ext cx="921163" cy="1318119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2927048" y="2019332"/>
            <a:ext cx="1312979" cy="3499271"/>
            <a:chOff x="3670443" y="1844837"/>
            <a:chExt cx="1521220" cy="3730262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893724" y="1844837"/>
              <a:ext cx="1013701" cy="270194"/>
            </a:xfrm>
            <a:prstGeom prst="rect">
              <a:avLst/>
            </a:prstGeom>
          </p:spPr>
        </p:pic>
        <p:sp>
          <p:nvSpPr>
            <p:cNvPr id="25" name="ZoneTexte 24"/>
            <p:cNvSpPr txBox="1"/>
            <p:nvPr/>
          </p:nvSpPr>
          <p:spPr>
            <a:xfrm flipH="1">
              <a:off x="3670443" y="4492391"/>
              <a:ext cx="1521220" cy="10827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Slim &amp; Elegant</a:t>
              </a:r>
            </a:p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Modular product</a:t>
              </a:r>
            </a:p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>
                  <a:ln w="0"/>
                  <a:solidFill>
                    <a:schemeClr val="bg2"/>
                  </a:solidFill>
                </a:rPr>
                <a:t>Infrared matrix detection</a:t>
              </a:r>
            </a:p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Multiple options</a:t>
              </a:r>
            </a:p>
            <a:p>
              <a:endParaRPr lang="en-US" sz="1000" i="1" dirty="0">
                <a:ln w="0"/>
                <a:solidFill>
                  <a:schemeClr val="bg2"/>
                </a:solidFill>
              </a:endParaRPr>
            </a:p>
          </p:txBody>
        </p:sp>
        <p:pic>
          <p:nvPicPr>
            <p:cNvPr id="32" name="Picture 31"/>
            <p:cNvPicPr>
              <a:picLocks noChangeAspect="1"/>
            </p:cNvPicPr>
            <p:nvPr/>
          </p:nvPicPr>
          <p:blipFill rotWithShape="1"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529" r="18875"/>
            <a:stretch/>
          </p:blipFill>
          <p:spPr>
            <a:xfrm>
              <a:off x="3775564" y="2500125"/>
              <a:ext cx="1321301" cy="1621979"/>
            </a:xfrm>
            <a:prstGeom prst="rect">
              <a:avLst/>
            </a:prstGeom>
          </p:spPr>
        </p:pic>
      </p:grpSp>
      <p:sp>
        <p:nvSpPr>
          <p:cNvPr id="37" name="ZoneTexte 25"/>
          <p:cNvSpPr txBox="1"/>
          <p:nvPr/>
        </p:nvSpPr>
        <p:spPr>
          <a:xfrm flipH="1">
            <a:off x="7046222" y="3524127"/>
            <a:ext cx="154422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Modern Structure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Three of four sectional revolver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Single presence detection(anti-tailgating)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Interior or façade installation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Wide range of options and accessories</a:t>
            </a:r>
            <a:endParaRPr lang="en-US" sz="1000" i="1" dirty="0">
              <a:ln w="0"/>
              <a:solidFill>
                <a:schemeClr val="bg2"/>
              </a:solidFill>
            </a:endParaRPr>
          </a:p>
        </p:txBody>
      </p:sp>
      <p:sp>
        <p:nvSpPr>
          <p:cNvPr id="38" name="ZoneTexte 25"/>
          <p:cNvSpPr txBox="1"/>
          <p:nvPr/>
        </p:nvSpPr>
        <p:spPr>
          <a:xfrm flipH="1">
            <a:off x="8384043" y="3057891"/>
            <a:ext cx="13169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Elegant Design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>
                <a:ln w="0"/>
                <a:solidFill>
                  <a:schemeClr val="bg2"/>
                </a:solidFill>
              </a:rPr>
              <a:t>Single presence detection(anti-tailgating)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Round or Square frame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Bullet, vandalism and theft resistant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Several different finishes available (Stainless, painted)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>
                <a:ln w="0"/>
                <a:solidFill>
                  <a:schemeClr val="bg2"/>
                </a:solidFill>
              </a:rPr>
              <a:t>Wide range of options and accessories</a:t>
            </a: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655" y="3721053"/>
            <a:ext cx="1231684" cy="870904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4203028" y="1765154"/>
            <a:ext cx="1693001" cy="3962841"/>
            <a:chOff x="5136942" y="1635139"/>
            <a:chExt cx="1746548" cy="3962841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250658" y="1635139"/>
              <a:ext cx="1443098" cy="182555"/>
            </a:xfrm>
            <a:prstGeom prst="rect">
              <a:avLst/>
            </a:prstGeom>
          </p:spPr>
        </p:pic>
        <p:sp>
          <p:nvSpPr>
            <p:cNvPr id="26" name="ZoneTexte 25"/>
            <p:cNvSpPr txBox="1"/>
            <p:nvPr/>
          </p:nvSpPr>
          <p:spPr>
            <a:xfrm flipH="1">
              <a:off x="5190013" y="3812876"/>
              <a:ext cx="1564388" cy="1785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Elegant &amp; reliable</a:t>
              </a:r>
            </a:p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Mechanically secured</a:t>
              </a:r>
            </a:p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by crank &amp; Shaft</a:t>
              </a:r>
            </a:p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Finger entrapment safe</a:t>
              </a:r>
            </a:p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12mm tempered glass</a:t>
              </a:r>
            </a:p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Up to 1900mm glass</a:t>
              </a:r>
            </a:p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en-US" sz="1000" i="1" dirty="0" smtClean="0">
                  <a:ln w="0"/>
                  <a:solidFill>
                    <a:schemeClr val="bg2"/>
                  </a:solidFill>
                </a:rPr>
                <a:t>Fail-Safe without battery</a:t>
              </a:r>
              <a:endParaRPr lang="en-US" sz="1000" i="1" dirty="0">
                <a:ln w="0"/>
                <a:solidFill>
                  <a:schemeClr val="bg2"/>
                </a:solidFill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13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36942" y="1908972"/>
              <a:ext cx="1746548" cy="1746548"/>
            </a:xfrm>
            <a:prstGeom prst="rect">
              <a:avLst/>
            </a:prstGeom>
          </p:spPr>
        </p:pic>
      </p:grp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5" r="21634"/>
          <a:stretch/>
        </p:blipFill>
        <p:spPr>
          <a:xfrm>
            <a:off x="5894301" y="1856431"/>
            <a:ext cx="1001949" cy="1373863"/>
          </a:xfrm>
          <a:prstGeom prst="rect">
            <a:avLst/>
          </a:prstGeom>
        </p:spPr>
      </p:pic>
      <p:sp>
        <p:nvSpPr>
          <p:cNvPr id="35" name="ZoneTexte 25"/>
          <p:cNvSpPr txBox="1"/>
          <p:nvPr/>
        </p:nvSpPr>
        <p:spPr>
          <a:xfrm flipH="1">
            <a:off x="5744333" y="3747388"/>
            <a:ext cx="130188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Single passage detection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Designed for intensive use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Resistant to vandalism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Custom colors available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000" i="1" dirty="0" smtClean="0">
              <a:ln w="0"/>
              <a:solidFill>
                <a:schemeClr val="bg2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000" i="1" dirty="0" smtClean="0">
              <a:ln w="0"/>
              <a:solidFill>
                <a:schemeClr val="bg2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sz="1000" i="1" dirty="0" smtClean="0">
              <a:ln w="0"/>
              <a:solidFill>
                <a:schemeClr val="bg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494" y="1456683"/>
            <a:ext cx="1190896" cy="29772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219" y="2424649"/>
            <a:ext cx="936374" cy="37455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5" r="18873"/>
          <a:stretch/>
        </p:blipFill>
        <p:spPr>
          <a:xfrm>
            <a:off x="1605495" y="3345882"/>
            <a:ext cx="1166318" cy="1306610"/>
          </a:xfrm>
          <a:prstGeom prst="rect">
            <a:avLst/>
          </a:prstGeom>
        </p:spPr>
      </p:pic>
      <p:sp>
        <p:nvSpPr>
          <p:cNvPr id="40" name="ZoneTexte 24"/>
          <p:cNvSpPr txBox="1"/>
          <p:nvPr/>
        </p:nvSpPr>
        <p:spPr>
          <a:xfrm flipH="1">
            <a:off x="1514334" y="4668360"/>
            <a:ext cx="14127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Narrow Cabinet</a:t>
            </a:r>
            <a:endParaRPr lang="en-US" sz="1000" i="1" dirty="0" smtClean="0">
              <a:ln w="0"/>
              <a:solidFill>
                <a:schemeClr val="bg2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Modular product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Single detection </a:t>
            </a:r>
            <a:r>
              <a:rPr lang="en-US" sz="1000" i="1" dirty="0" smtClean="0">
                <a:ln w="0"/>
                <a:solidFill>
                  <a:schemeClr val="bg2"/>
                </a:solidFill>
              </a:rPr>
              <a:t>matrix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000" i="1" dirty="0" smtClean="0">
                <a:ln w="0"/>
                <a:solidFill>
                  <a:schemeClr val="bg2"/>
                </a:solidFill>
              </a:rPr>
              <a:t>Options available</a:t>
            </a:r>
            <a:endParaRPr lang="en-US" sz="1000" i="1" dirty="0">
              <a:ln w="0"/>
              <a:solidFill>
                <a:schemeClr val="bg2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2867298" y="1027239"/>
            <a:ext cx="14878" cy="54345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76249" y="5851978"/>
            <a:ext cx="1385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Swing </a:t>
            </a:r>
            <a:r>
              <a:rPr lang="en-US" sz="1200" dirty="0" err="1" smtClean="0"/>
              <a:t>Speedgate</a:t>
            </a:r>
            <a:endParaRPr lang="en-US" sz="1200" dirty="0" smtClean="0"/>
          </a:p>
        </p:txBody>
      </p:sp>
      <p:sp>
        <p:nvSpPr>
          <p:cNvPr id="42" name="TextBox 41"/>
          <p:cNvSpPr txBox="1"/>
          <p:nvPr/>
        </p:nvSpPr>
        <p:spPr>
          <a:xfrm>
            <a:off x="1531879" y="6036350"/>
            <a:ext cx="1385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Swing </a:t>
            </a:r>
            <a:r>
              <a:rPr lang="en-US" sz="1200" dirty="0" err="1" smtClean="0"/>
              <a:t>Speedgate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61918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Rubrique xmlns="84164e98-76d4-48c2-ae8b-dfd126463ac5">Publications Corporate</Rubrique>
    <Sous_x002d_Rubrique xmlns="84164e98-76d4-48c2-ae8b-dfd126463ac5">AUTOMATIC SYSTEMS</Sous_x002d_Rubrique>
    <Division xmlns="01920941-d500-49b9-8195-32febd6e8f48">3</Division>
    <Languages xmlns="01920941-d500-49b9-8195-32febd6e8f48">1</Languages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71682B0EEE3449B5A38E988B1D1277" ma:contentTypeVersion="6" ma:contentTypeDescription="Create a new document." ma:contentTypeScope="" ma:versionID="b91c38f3ac27245218f97f7cda5d3dd8">
  <xsd:schema xmlns:xsd="http://www.w3.org/2001/XMLSchema" xmlns:p="http://schemas.microsoft.com/office/2006/metadata/properties" xmlns:ns2="84164e98-76d4-48c2-ae8b-dfd126463ac5" xmlns:ns3="01920941-d500-49b9-8195-32febd6e8f48" targetNamespace="http://schemas.microsoft.com/office/2006/metadata/properties" ma:root="true" ma:fieldsID="f846c3f669e4db5a9b32afd01997848a" ns2:_="" ns3:_="">
    <xsd:import namespace="84164e98-76d4-48c2-ae8b-dfd126463ac5"/>
    <xsd:import namespace="01920941-d500-49b9-8195-32febd6e8f48"/>
    <xsd:element name="properties">
      <xsd:complexType>
        <xsd:sequence>
          <xsd:element name="documentManagement">
            <xsd:complexType>
              <xsd:all>
                <xsd:element ref="ns2:Rubrique" minOccurs="0"/>
                <xsd:element ref="ns2:Sous_x002d_Rubrique" minOccurs="0"/>
                <xsd:element ref="ns3:Division" minOccurs="0"/>
                <xsd:element ref="ns3:Language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4164e98-76d4-48c2-ae8b-dfd126463ac5" elementFormDefault="qualified">
    <xsd:import namespace="http://schemas.microsoft.com/office/2006/documentManagement/types"/>
    <xsd:element name="Rubrique" ma:index="8" nillable="true" ma:displayName="Rubrique" ma:internalName="Rubrique">
      <xsd:simpleType>
        <xsd:restriction base="dms:Text">
          <xsd:maxLength value="50"/>
        </xsd:restriction>
      </xsd:simpleType>
    </xsd:element>
    <xsd:element name="Sous_x002d_Rubrique" ma:index="9" nillable="true" ma:displayName="Sous-Rubrique" ma:internalName="Sous_x002d_Rubrique">
      <xsd:simpleType>
        <xsd:restriction base="dms:Text">
          <xsd:maxLength value="50"/>
        </xsd:restriction>
      </xsd:simpleType>
    </xsd:element>
  </xsd:schema>
  <xsd:schema xmlns:xsd="http://www.w3.org/2001/XMLSchema" xmlns:dms="http://schemas.microsoft.com/office/2006/documentManagement/types" targetNamespace="01920941-d500-49b9-8195-32febd6e8f48" elementFormDefault="qualified">
    <xsd:import namespace="http://schemas.microsoft.com/office/2006/documentManagement/types"/>
    <xsd:element name="Division" ma:index="10" nillable="true" ma:displayName="Division" ma:list="{a48702be-15c5-4fbe-a64a-9855344c8931}" ma:internalName="Division" ma:showField="Title" ma:web="01920941-d500-49b9-8195-32febd6e8f48">
      <xsd:simpleType>
        <xsd:restriction base="dms:Lookup"/>
      </xsd:simpleType>
    </xsd:element>
    <xsd:element name="Languages" ma:index="11" nillable="true" ma:displayName="Languages" ma:list="{dc61f573-3430-4904-9e7d-bdceda9e92bf}" ma:internalName="Languages" ma:showField="LinkTitleNoMenu" ma:web="01920941-d500-49b9-8195-32febd6e8f48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DBBC63C-9B6B-40EE-BFF6-A3FEAECFB8FB}">
  <ds:schemaRefs>
    <ds:schemaRef ds:uri="01920941-d500-49b9-8195-32febd6e8f48"/>
    <ds:schemaRef ds:uri="84164e98-76d4-48c2-ae8b-dfd126463ac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53B374D-4F04-439B-A34D-CFC7C97B8369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DCF262EA-A9BE-4F49-9F74-289E64EDC31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2B7D324-4B47-43FB-B5E6-90F9867A86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164e98-76d4-48c2-ae8b-dfd126463ac5"/>
    <ds:schemaRef ds:uri="01920941-d500-49b9-8195-32febd6e8f4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16945</TotalTime>
  <Words>130</Words>
  <Application>Microsoft Office PowerPoint</Application>
  <PresentationFormat>A4 Paper (210x297 mm)</PresentationFormat>
  <Paragraphs>107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PowerPoint Presentation</vt:lpstr>
    </vt:vector>
  </TitlesOfParts>
  <Company>IER 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AUTOMATIC SYSTEMS Oct. 2011_FR</dc:title>
  <dc:creator>emussard</dc:creator>
  <cp:lastModifiedBy>Jodie Brennan</cp:lastModifiedBy>
  <cp:revision>709</cp:revision>
  <cp:lastPrinted>2018-03-19T11:59:05Z</cp:lastPrinted>
  <dcterms:created xsi:type="dcterms:W3CDTF">2010-02-16T12:49:07Z</dcterms:created>
  <dcterms:modified xsi:type="dcterms:W3CDTF">2019-08-16T17:45:12Z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0x01010003F8831469804144AE3F259EF433E9EB0023E806C873DB7A4DA495008F4ECF9CF6</vt:lpwstr>
  </property>
  <property fmtid="{D5CDD505-2E9C-101B-9397-08002B2CF9AE}" pid="3" name="ContentType">
    <vt:lpwstr>Document</vt:lpwstr>
  </property>
</Properties>
</file>